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7" r:id="rId7"/>
    <p:sldId id="268" r:id="rId8"/>
    <p:sldId id="269" r:id="rId9"/>
    <p:sldId id="273" r:id="rId10"/>
    <p:sldId id="270" r:id="rId11"/>
    <p:sldId id="274" r:id="rId12"/>
    <p:sldId id="271" r:id="rId13"/>
    <p:sldId id="275" r:id="rId14"/>
    <p:sldId id="272" r:id="rId15"/>
    <p:sldId id="276" r:id="rId16"/>
    <p:sldId id="261" r:id="rId17"/>
    <p:sldId id="264" r:id="rId18"/>
    <p:sldId id="262" r:id="rId19"/>
    <p:sldId id="263" r:id="rId20"/>
    <p:sldId id="285" r:id="rId21"/>
    <p:sldId id="277" r:id="rId22"/>
    <p:sldId id="280" r:id="rId23"/>
    <p:sldId id="281" r:id="rId24"/>
    <p:sldId id="282" r:id="rId25"/>
    <p:sldId id="283" r:id="rId26"/>
    <p:sldId id="284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CB28-C7F5-11CE-CB95-CA1B78AB0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62D53-6018-9319-A92B-C549DF3ED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276C-B8A2-45FB-6CE0-925200921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0AF8-2A8A-8DEC-4ACB-9B54F884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332F-E41F-D480-849B-03E8E0E43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74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9134E-FB0D-BD8C-9865-4A1928E4C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2B0258-24D5-68A7-B366-681ED2EEA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AF1F9-82F2-6F25-1344-703C1F51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4613C-410E-A4FD-0082-BAF644DC3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95AA9-63D2-DCF1-B55E-0ADE895AD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40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3225AA-9093-9E2D-996C-0769259946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57B41-D86E-CC26-5B74-89C78C869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172DD-7D04-57A9-0063-BDC8EA17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5E2A7-FCF1-E2CB-B8FA-EB5946BF9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C2932-FCA1-D4EA-A95F-EC326CD3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A6CC-0DB9-8436-2C7E-DCD183E4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C394-4227-9EE5-44D6-DC636911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D1091-06D3-9788-4218-80806CE6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12383-DA4D-DE8D-34BD-BCBB2F7C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D9645-FCF4-0C9C-D5B0-09D51F33C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3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2F02-9DC7-645C-BE04-C8279E50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377B4-B722-D095-5AD5-023816C4E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4E67D-0F97-DEF7-AFFC-5A16B8661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0E475-6F49-7705-9ADE-422823A8D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0FA62-0FBC-1E4C-0535-3390722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8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C2A1-9B7A-83D3-DCC2-066EF46E7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597CB-10E2-A0DA-D9F5-5ECE50AA6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A76A6-9E75-0110-9EBA-B1F2DFD8D1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D34B-5AED-AFBA-38D4-9832AA5F3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88E0B-2FE0-3757-EBBB-E53D44C2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25795-029E-48C2-FCA7-AFC13411E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67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0C1B9-98AE-C47E-CDD8-2AF180762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AD122-3006-6703-EA49-C9D4827AF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2F031-6AAC-E762-0FFB-72CA670BE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93F4B-8C93-D909-35E9-E93011E79E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E301A3-AC8E-8B0E-AA18-7C7D75E07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7A838B-6FAC-0DCB-B73A-A5679FF5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71AB0A-1069-78AB-9600-0C16D77E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5ED24-5F4E-40C4-39A0-DC5081E79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2AA4-1E17-013C-4118-9D0CD3297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64EA6-E22A-F828-1EFD-6012EDB7A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1DC3F-1DD9-A2B3-FF24-75780661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DE76D-E3CB-C478-851A-0CB515B7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9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C95D86-EDA2-106F-39CF-A2C5C2CA4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0AEF7-CF3D-DD67-6B44-1DAFE946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0382F-2CD0-C2E3-8EC9-5E7A3792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7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D6A6-3B78-8F03-69F2-DA144D01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95019-E7A8-2BE0-7352-1AFCC97ED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E266-9EAF-1B97-B292-A1E2B01A6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C9040-A40B-BF41-881B-E7EAF425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EEB4A-25A3-5A4E-EF97-4B25EF34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05620-7259-C0C3-DBD0-62720A94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8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1A12-127F-AB4B-F043-2A793B67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0BCF0-EB84-FFDD-BF0F-9C3511C3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0E0FE-1652-4F8C-4E13-D1CCF47B8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38FF1-691E-FD98-0EB1-6878659D1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2D8E1-8D6C-72F5-EDD0-0F4C7A8C6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F14D9-6AA2-2536-1E17-74143DBD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57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F8D5F7-0265-B44F-0974-56AAD3B9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F264C-6B41-D4E4-F8F0-57B707C0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3E10E-6AF4-F9E8-BD62-C4B6E7CED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10F6-94CA-45EC-B862-88D0027A6B6B}" type="datetimeFigureOut">
              <a:rPr lang="en-US" smtClean="0"/>
              <a:t>4/22/2023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8C96B-3278-69EE-BF6B-409DC449D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29A81-9936-DAC9-CD53-DA9338DE2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73D87-866B-4D88-9F7A-F65E56A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1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2819-8650-1F62-56E2-80677106E0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Fake News: An Adversarial Training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3C4C44-6FCB-7716-7785-F1E34CC55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Christopher Barroso and Natalia Valencia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3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Validation Dataset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Negated Validation Dataset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E6B2F6-0A4B-D065-672D-BB65C9373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" r="5590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95138-747F-BD6A-BA9D-CC299A987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" r="5407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91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Validation Dataset Wordcloud no stopwords vs Negated Validation Dataset Wordcloud no stopwords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D03B0-96E7-4775-4B81-EBA25AF38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9" b="1"/>
          <a:stretch/>
        </p:blipFill>
        <p:spPr>
          <a:xfrm>
            <a:off x="6160508" y="2228758"/>
            <a:ext cx="5803323" cy="38903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CEEE41-CCD6-2FF1-F26C-D605F393E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49" b="1"/>
          <a:stretch/>
        </p:blipFill>
        <p:spPr>
          <a:xfrm>
            <a:off x="132065" y="222875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36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81028"/>
            <a:ext cx="10506456" cy="13222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189533"/>
            <a:ext cx="10506456" cy="928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Training Dataset Bigrams vs Negated Training Dataset Bigrams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37089-52B0-8CF3-275F-319F54B6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6" y="1127539"/>
            <a:ext cx="2825496" cy="1808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408D5-4FE5-20C1-2C9F-6578C531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1134603"/>
            <a:ext cx="2825496" cy="1801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E77FE2-1E14-A94F-2E9F-1CC09EF5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8549" y="1141666"/>
            <a:ext cx="2825496" cy="1794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30B60-025E-64F0-C3F3-B0CD2D924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6214" y="1134603"/>
            <a:ext cx="2825496" cy="17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7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81028"/>
            <a:ext cx="10506456" cy="13222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189533"/>
            <a:ext cx="10506456" cy="928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Training Dataset Bigrams no </a:t>
            </a:r>
            <a:r>
              <a:rPr lang="en-US" sz="2400"/>
              <a:t>stopwords</a:t>
            </a:r>
            <a:r>
              <a:rPr lang="en-US" sz="2400" dirty="0"/>
              <a:t> vs Negated Training Dataset Bigrams no </a:t>
            </a:r>
            <a:r>
              <a:rPr lang="en-US" sz="2400"/>
              <a:t>stopwords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7D57D2-F094-D1B1-E528-4E5DBE9B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1486" y="1109879"/>
            <a:ext cx="2825496" cy="177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7AB92B-091E-8D11-E662-79E11B461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55" y="1145199"/>
            <a:ext cx="2825496" cy="17729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8B2288-2DE4-80F0-5056-8B417F24D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27" y="1145199"/>
            <a:ext cx="2825496" cy="1737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EE6C5-5A40-A76D-0E95-E89A14D2D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983" y="1145198"/>
            <a:ext cx="2825496" cy="17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81028"/>
            <a:ext cx="10506456" cy="13222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189533"/>
            <a:ext cx="10506456" cy="928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Validation Dataset Bigrams vs Negated Validation Dataset Bigrams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9C10-5C1E-2EB7-A68B-F687F3BA0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6" y="1127539"/>
            <a:ext cx="2825496" cy="180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320D83-61BD-6F78-DF33-F1394DEF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834" y="1117116"/>
            <a:ext cx="2825496" cy="1794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2B14-A101-8E89-213D-AF6F94D5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22" y="1138135"/>
            <a:ext cx="2825496" cy="1787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3696B0-7FA6-D128-2265-13C19DEAB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718" y="1138134"/>
            <a:ext cx="2825496" cy="17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0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81028"/>
            <a:ext cx="10506456" cy="13222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5189533"/>
            <a:ext cx="10506456" cy="9281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Validation Dataset Bigrams no </a:t>
            </a:r>
            <a:r>
              <a:rPr lang="en-US" sz="2400"/>
              <a:t>stopwords</a:t>
            </a:r>
            <a:r>
              <a:rPr lang="en-US" sz="2400" dirty="0"/>
              <a:t> vs Negated Validation Dataset Bigrams no </a:t>
            </a:r>
            <a:r>
              <a:rPr lang="en-US" sz="2400"/>
              <a:t>stopwords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F6CED-46CA-E985-CC59-AF35CE94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229" y="1141666"/>
            <a:ext cx="2825496" cy="1751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5F518C-0C46-F776-4885-F1C916E05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55" y="1155794"/>
            <a:ext cx="2825496" cy="17518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9839B-AA13-46A0-BDF2-FE77DE50D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8" y="1169922"/>
            <a:ext cx="2825496" cy="17376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FB07ED-90BE-B463-21B8-9D9021B48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492" y="1155794"/>
            <a:ext cx="2825496" cy="173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91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70A5-25E2-FFD1-BE7A-67D9FF044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6417-C3D3-C740-F54C-29666334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Removed unused columns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Unnamed Column</a:t>
            </a:r>
          </a:p>
          <a:p>
            <a:r>
              <a:rPr lang="en-US" dirty="0"/>
              <a:t>Converted to lowercase</a:t>
            </a:r>
          </a:p>
          <a:p>
            <a:r>
              <a:rPr lang="en-US" dirty="0"/>
              <a:t>Imputed null values</a:t>
            </a:r>
          </a:p>
          <a:p>
            <a:r>
              <a:rPr lang="en-US" dirty="0"/>
              <a:t>Punctuation removal</a:t>
            </a:r>
          </a:p>
          <a:p>
            <a:r>
              <a:rPr lang="en-US" dirty="0" err="1"/>
              <a:t>Stopwords</a:t>
            </a:r>
            <a:r>
              <a:rPr lang="en-US" dirty="0"/>
              <a:t> removal</a:t>
            </a:r>
          </a:p>
          <a:p>
            <a:pPr lvl="1"/>
            <a:r>
              <a:rPr lang="en-US" dirty="0"/>
              <a:t>Using NLTK’s English stop words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08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9DCD1-6EED-241A-9390-B4085345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Negation Preprocessing using Negate python module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0C6BC5-309F-3635-7697-30AF83D7C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646"/>
            <a:ext cx="10512547" cy="42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63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F4AC-1D54-5688-FA48-EFEF503F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C9819-4848-0670-9855-1CC067A6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Embedding</a:t>
            </a:r>
          </a:p>
          <a:p>
            <a:pPr lvl="1"/>
            <a:r>
              <a:rPr lang="en-US" b="0" i="0" dirty="0">
                <a:effectLst/>
                <a:latin typeface="Inconsolata" panose="00000509000000000000" pitchFamily="49" charset="0"/>
              </a:rPr>
              <a:t>glove.6B.100d.txt file</a:t>
            </a:r>
            <a:endParaRPr lang="en-US" dirty="0"/>
          </a:p>
          <a:p>
            <a:r>
              <a:rPr lang="en-US" dirty="0" err="1"/>
              <a:t>Keras</a:t>
            </a:r>
            <a:r>
              <a:rPr lang="en-US" dirty="0"/>
              <a:t> Tokenizer -  used for loading the text and converting it into a token</a:t>
            </a:r>
          </a:p>
          <a:p>
            <a:r>
              <a:rPr lang="en-US" dirty="0" err="1"/>
              <a:t>Keras</a:t>
            </a:r>
            <a:r>
              <a:rPr lang="en-US" dirty="0"/>
              <a:t> Padding – used to equally distribute words in sentences, padding the remaining spaces with zeroes (is used to account for the different size of words)</a:t>
            </a:r>
          </a:p>
        </p:txBody>
      </p:sp>
    </p:spTree>
    <p:extLst>
      <p:ext uri="{BB962C8B-B14F-4D97-AF65-F5344CB8AC3E}">
        <p14:creationId xmlns:p14="http://schemas.microsoft.com/office/powerpoint/2010/main" val="399244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1F9169-B622-6553-DF6F-5BC2FB891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4783697" cy="1942810"/>
          </a:xfrm>
        </p:spPr>
        <p:txBody>
          <a:bodyPr anchor="b">
            <a:normAutofit/>
          </a:bodyPr>
          <a:lstStyle/>
          <a:p>
            <a:r>
              <a:rPr lang="en-US" sz="4000"/>
              <a:t>Model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458325-54F0-E70D-4097-26F368033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86323"/>
            <a:ext cx="4783697" cy="343358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Dense Layered Sequential Model</a:t>
            </a:r>
          </a:p>
          <a:p>
            <a:r>
              <a:rPr lang="en-US" sz="2000" dirty="0"/>
              <a:t>Dropout layer set to 0.5 to reduce overfitting</a:t>
            </a:r>
          </a:p>
          <a:p>
            <a:r>
              <a:rPr lang="en-US" sz="2000" dirty="0"/>
              <a:t>Sigmoid activation function is used because it’s a binary classification problem</a:t>
            </a:r>
          </a:p>
          <a:p>
            <a:r>
              <a:rPr lang="en-US" sz="2000" dirty="0"/>
              <a:t>Model is trained on Adam optimizer with 1e-4 learning rate</a:t>
            </a:r>
          </a:p>
          <a:p>
            <a:r>
              <a:rPr lang="en-US" sz="2000" dirty="0" err="1"/>
              <a:t>Relu</a:t>
            </a:r>
            <a:r>
              <a:rPr lang="en-US" sz="2000" dirty="0"/>
              <a:t> activation is used for 4 of the 5 dense layers</a:t>
            </a:r>
          </a:p>
          <a:p>
            <a:r>
              <a:rPr lang="en-US" sz="2000" dirty="0"/>
              <a:t>Binary cross entropy loss and accuracy tracked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5730E-8DF6-76FD-CCAC-400C06AF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24" y="1216277"/>
            <a:ext cx="5365375" cy="42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3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0152-71AC-F7F9-80FD-17C98E6C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11E-BEAE-4157-1A50-9C4ADC36F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Pipeline Overview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Preprocessing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9350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87F50-9A5C-7ACE-C3E0-15042422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“All models are bad; some models are useful”</a:t>
            </a:r>
          </a:p>
        </p:txBody>
      </p:sp>
    </p:spTree>
    <p:extLst>
      <p:ext uri="{BB962C8B-B14F-4D97-AF65-F5344CB8AC3E}">
        <p14:creationId xmlns:p14="http://schemas.microsoft.com/office/powerpoint/2010/main" val="8341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3803-FDCE-2616-CD4E-3D0F3D9C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C7AF-62EF-0D68-C96F-EF792F226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are broken down into:</a:t>
            </a:r>
          </a:p>
          <a:p>
            <a:pPr lvl="1"/>
            <a:r>
              <a:rPr lang="en-US" dirty="0"/>
              <a:t>Baseline with and without </a:t>
            </a:r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Adversarial Training</a:t>
            </a:r>
          </a:p>
          <a:p>
            <a:pPr lvl="1"/>
            <a:r>
              <a:rPr lang="en-US" dirty="0"/>
              <a:t>Adversarial Attack</a:t>
            </a:r>
          </a:p>
          <a:p>
            <a:pPr lvl="1"/>
            <a:r>
              <a:rPr lang="en-US" dirty="0"/>
              <a:t>Adversarial Training and Adversarial Attack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41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D2217-7EB9-DEE6-F10D-00493718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with Stopwords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7CF5A0-DBD6-B156-414B-C2D91A7A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4" y="792631"/>
            <a:ext cx="6809060" cy="51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0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D2217-7EB9-DEE6-F10D-00493718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Baseline without 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Stopwords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Results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98F78C-426E-ACE7-641C-D117528C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4" y="792631"/>
            <a:ext cx="6809060" cy="51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700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32C2E-EA75-CC3E-E3E6-A3E9A27EE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Training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8DC223-A8D4-128F-450B-F0C903FBC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962"/>
          <a:stretch/>
        </p:blipFill>
        <p:spPr>
          <a:xfrm>
            <a:off x="189364" y="995956"/>
            <a:ext cx="6809060" cy="470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48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A7BE6-8A8E-811F-408B-2A51B568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Attack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36C3C0-5A69-B796-0197-17A799855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4" y="792631"/>
            <a:ext cx="6809060" cy="51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77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75CB60-0ADB-4461-9603-35F613FBE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B778A-6BE7-62A8-220E-1FACE5B5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374" y="585216"/>
            <a:ext cx="3993426" cy="3312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Adversarial Training + Adversarial Attack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2005C-5F65-5E4A-7165-7DDCE8C82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64" y="792631"/>
            <a:ext cx="6809060" cy="51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1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DC68C-2ED8-4462-449D-1BA28CC2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0D771-754E-B284-D7BF-71D6F9DF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unreliability?</a:t>
            </a:r>
          </a:p>
          <a:p>
            <a:r>
              <a:rPr lang="en-US" dirty="0"/>
              <a:t>Wrong model architecture</a:t>
            </a:r>
          </a:p>
          <a:p>
            <a:r>
              <a:rPr lang="en-US" dirty="0"/>
              <a:t>Removal of </a:t>
            </a:r>
            <a:r>
              <a:rPr lang="en-US" dirty="0" err="1"/>
              <a:t>stopwords</a:t>
            </a:r>
            <a:r>
              <a:rPr lang="en-US" dirty="0"/>
              <a:t> hinders the adversarial example</a:t>
            </a:r>
          </a:p>
          <a:p>
            <a:r>
              <a:rPr lang="en-US" dirty="0"/>
              <a:t>Model fluctuations</a:t>
            </a:r>
          </a:p>
          <a:p>
            <a:r>
              <a:rPr lang="en-US" dirty="0"/>
              <a:t>Code improvement</a:t>
            </a:r>
          </a:p>
          <a:p>
            <a:r>
              <a:rPr lang="en-US" dirty="0"/>
              <a:t>Different word2vec embedding</a:t>
            </a:r>
          </a:p>
          <a:p>
            <a:r>
              <a:rPr lang="en-US" dirty="0"/>
              <a:t>Better measurements for evaluation</a:t>
            </a:r>
          </a:p>
          <a:p>
            <a:r>
              <a:rPr lang="en-US" dirty="0"/>
              <a:t>Further research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A419-372A-6732-0B9E-3F88CEB45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8CB03-AD72-71BC-891A-7E7F847AC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our model achieve our initial hypothesis?</a:t>
            </a:r>
          </a:p>
          <a:p>
            <a:pPr lvl="1"/>
            <a:r>
              <a:rPr lang="en-US" dirty="0"/>
              <a:t>NO</a:t>
            </a:r>
          </a:p>
          <a:p>
            <a:r>
              <a:rPr lang="en-US" dirty="0"/>
              <a:t>Will I be improving it in the future?</a:t>
            </a:r>
          </a:p>
          <a:p>
            <a:pPr lvl="1"/>
            <a:r>
              <a:rPr lang="en-US" dirty="0"/>
              <a:t>Perhaps</a:t>
            </a:r>
          </a:p>
          <a:p>
            <a:r>
              <a:rPr lang="en-US" dirty="0"/>
              <a:t>First time dealing with language models</a:t>
            </a:r>
          </a:p>
          <a:p>
            <a:pPr lvl="1"/>
            <a:r>
              <a:rPr lang="en-US" dirty="0"/>
              <a:t>Language models are hard</a:t>
            </a:r>
          </a:p>
        </p:txBody>
      </p:sp>
    </p:spTree>
    <p:extLst>
      <p:ext uri="{BB962C8B-B14F-4D97-AF65-F5344CB8AC3E}">
        <p14:creationId xmlns:p14="http://schemas.microsoft.com/office/powerpoint/2010/main" val="1490336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D54B-FDA0-0552-015A-77F67607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Introduction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A24FB-EFCA-41A4-4CA1-1B596EF80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0"/>
            <a:ext cx="10515600" cy="4765413"/>
          </a:xfrm>
        </p:spPr>
        <p:txBody>
          <a:bodyPr/>
          <a:lstStyle/>
          <a:p>
            <a:r>
              <a:rPr lang="en-US" dirty="0"/>
              <a:t>What is fake news and why is it bad?</a:t>
            </a:r>
          </a:p>
          <a:p>
            <a:r>
              <a:rPr lang="en-US" dirty="0"/>
              <a:t>What is fake news classification/detection?</a:t>
            </a:r>
          </a:p>
          <a:p>
            <a:r>
              <a:rPr lang="en-US" dirty="0"/>
              <a:t>Our approach to training fake news classification models</a:t>
            </a:r>
          </a:p>
          <a:p>
            <a:r>
              <a:rPr lang="en-US" dirty="0"/>
              <a:t>All ML and DL models are vulnerable to adversarial attacks</a:t>
            </a:r>
          </a:p>
          <a:p>
            <a:r>
              <a:rPr lang="en-US" dirty="0"/>
              <a:t>Language models are no exception</a:t>
            </a:r>
          </a:p>
          <a:p>
            <a:r>
              <a:rPr lang="en-US" dirty="0"/>
              <a:t>How to make models more robust to adversarial attacks?</a:t>
            </a:r>
          </a:p>
          <a:p>
            <a:pPr lvl="1"/>
            <a:r>
              <a:rPr lang="en-US" dirty="0"/>
              <a:t>Adversarial training – training data contains perturbations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5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11AA0-E381-4A5D-1A8F-44BBB514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Pipeline Overview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6040BF-DEDA-83F7-3121-BC3DD305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64" y="2459831"/>
            <a:ext cx="10384671" cy="1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8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AE1D-69EF-2CC1-09CA-37B0F3FE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41391-185E-B57B-0B53-A1B646044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GonzaloA</a:t>
            </a:r>
            <a:r>
              <a:rPr lang="en-US" dirty="0"/>
              <a:t> / </a:t>
            </a:r>
            <a:r>
              <a:rPr lang="en-US" dirty="0" err="1"/>
              <a:t>Fake_News_TFG</a:t>
            </a:r>
            <a:r>
              <a:rPr lang="en-US" dirty="0"/>
              <a:t> Dataset repository is an English-language dataset containing over 45k unique news articles. The articles are classified either as real (1) or fake (0)</a:t>
            </a:r>
          </a:p>
          <a:p>
            <a:r>
              <a:rPr lang="en-US" dirty="0"/>
              <a:t>The dataset is composed of 40587 fields about news</a:t>
            </a:r>
          </a:p>
          <a:p>
            <a:r>
              <a:rPr lang="en-US" dirty="0"/>
              <a:t>The source data has a mix of different fake news datasets taken from Kaggle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7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9"/>
    </mc:Choice>
    <mc:Fallback>
      <p:transition spd="slow" advTm="835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A7D5-6779-DB90-BE70-8DC86CF6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Data Fields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540B-EBA7-C150-AEE6-8A0B1524B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id: an integer value to count the rows in the dataset</a:t>
            </a:r>
          </a:p>
          <a:p>
            <a:r>
              <a:rPr lang="en-US"/>
              <a:t>title: a string that summarize the article</a:t>
            </a:r>
          </a:p>
          <a:p>
            <a:r>
              <a:rPr lang="en-US"/>
              <a:t>text: a string that contains the article</a:t>
            </a:r>
          </a:p>
          <a:p>
            <a:r>
              <a:rPr lang="en-US"/>
              <a:t>label: a boolean value that marks whether the article is real or fake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2A870-19F8-D339-9EF6-177BCA2F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4468150"/>
            <a:ext cx="110680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6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8887-2006-8E40-3AF1-2BC8B15B7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135" y="469307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Data Splits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35168-C51B-C6EB-6655-B566E7E6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409460"/>
            <a:ext cx="10515595" cy="3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5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 Dataset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Negated Training Dataset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D06C3-EA3A-310C-353A-F4F3D2732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" r="5571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E7B71-A532-8914-1CB9-08E4F1B8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" r="5639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5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515111-C387-FC62-82D0-F482CDAF4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 View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87F61-F443-64BB-FC32-D5EE2871A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 Dataset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stopwords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vs Negated Training Dataset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Wordcloud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</a:t>
            </a:r>
            <a:r>
              <a:rPr lang="en-US" sz="2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stopwords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D4282-043C-B14D-0778-E00171343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" r="5022" b="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2BA23B-07A4-27FE-4BA2-C737232E6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" r="5177" b="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36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551</Words>
  <Application>Microsoft Office PowerPoint</Application>
  <PresentationFormat>Widescreen</PresentationFormat>
  <Paragraphs>101</Paragraphs>
  <Slides>28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Inconsolata</vt:lpstr>
      <vt:lpstr>Office Theme</vt:lpstr>
      <vt:lpstr>Fake News: An Adversarial Training Approach</vt:lpstr>
      <vt:lpstr>Overview</vt:lpstr>
      <vt:lpstr>Introduction and Motivation</vt:lpstr>
      <vt:lpstr>Pipeline Overview</vt:lpstr>
      <vt:lpstr>Data</vt:lpstr>
      <vt:lpstr>Data Fields</vt:lpstr>
      <vt:lpstr>Data Splits</vt:lpstr>
      <vt:lpstr>Summary View of Data</vt:lpstr>
      <vt:lpstr>Summary View of Data</vt:lpstr>
      <vt:lpstr>Summary View of Data</vt:lpstr>
      <vt:lpstr>Summary View of Data</vt:lpstr>
      <vt:lpstr>Summary View of Data</vt:lpstr>
      <vt:lpstr>Summary View of Data</vt:lpstr>
      <vt:lpstr>Summary View of Data</vt:lpstr>
      <vt:lpstr>Summary View of Data</vt:lpstr>
      <vt:lpstr>Preprocessing</vt:lpstr>
      <vt:lpstr>Negation Preprocessing using Negate python module</vt:lpstr>
      <vt:lpstr>Feature Extraction</vt:lpstr>
      <vt:lpstr>Model Architecture</vt:lpstr>
      <vt:lpstr>“All models are bad; some models are useful”</vt:lpstr>
      <vt:lpstr>Results</vt:lpstr>
      <vt:lpstr>Baseline with Stopwords Results</vt:lpstr>
      <vt:lpstr>Baseline without Stopwords Results</vt:lpstr>
      <vt:lpstr>Adversarial Training Results</vt:lpstr>
      <vt:lpstr>Adversarial Attack Results</vt:lpstr>
      <vt:lpstr>Adversarial Training + Adversarial Attack Results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News: An Adversarial Training Approach</dc:title>
  <dc:creator>Natalia Valencia</dc:creator>
  <cp:lastModifiedBy>Natalia Valencia</cp:lastModifiedBy>
  <cp:revision>33</cp:revision>
  <dcterms:created xsi:type="dcterms:W3CDTF">2023-04-17T15:16:40Z</dcterms:created>
  <dcterms:modified xsi:type="dcterms:W3CDTF">2023-04-22T22:34:06Z</dcterms:modified>
</cp:coreProperties>
</file>